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notesMasterIdLst>
    <p:notesMasterId r:id="rId31"/>
  </p:notesMasterIdLst>
  <p:sldIdLst>
    <p:sldId id="256" r:id="rId2"/>
    <p:sldId id="285" r:id="rId3"/>
    <p:sldId id="257" r:id="rId4"/>
    <p:sldId id="286" r:id="rId5"/>
    <p:sldId id="288" r:id="rId6"/>
    <p:sldId id="287" r:id="rId7"/>
    <p:sldId id="258" r:id="rId8"/>
    <p:sldId id="289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8" r:id="rId18"/>
    <p:sldId id="269" r:id="rId19"/>
    <p:sldId id="290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69398EB-365C-45D0-B1A2-2BD2D02C7596}" type="datetimeFigureOut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9131630-0C8A-4D58-AF7B-BB21D6ACEE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UY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19DC94-6846-4DE0-B73C-9EDA22EF1E37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CFAA99-38AB-4214-BD2D-D4D201C6881A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UY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84430E-8A58-4792-81EE-71F24C1EC333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UY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B63104-4341-47A6-9443-27BE5897A762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1F6E-2A28-4864-9FAF-415D9D6DC2DE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A45D9-ED15-4E22-9E49-65FFD629C3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A3901-C835-422B-9B5B-EDB904F1650C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31668-7334-466F-B911-CD44EB5A65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3A453-E7B9-4A9A-A623-5E109C38AC1A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BB69A-54B4-4C49-B2A8-6D5FF059FA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0C51C-4183-415C-AE76-02A127F1E58C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6AB87-9D30-42C5-924D-31BA25254C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34FEB-7368-41DD-A121-AC97700F5C00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D6583-BBD2-4C33-9915-1C7B198CED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F595-E60D-4CCF-80E8-AEBEAAC2A846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89468-52BB-4C9D-A7C3-0607A40480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07B10-72D7-49B0-800C-7C9154777071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51B70-4C50-4746-9924-CAF4D66290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2D86A-3DE2-4EC8-AAC8-CA88D9AA7B6F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E5F69-0046-4AAE-88DB-E60CE5DE8B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5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EEFD3-BB41-4E42-A8AF-C51D55ACC994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44663-B455-4520-A19F-F38E272281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58912-B96D-42AA-BDF6-B28EAB17407D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764B2-A40F-45B4-B829-D5AE88E2BC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1542C-4C94-406F-AE7F-401512052A88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1A875-EE25-4495-AAD6-28B3C76772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8AA8EA24-522F-494B-9ED6-17DE53BAD73A}" type="datetime1">
              <a:rPr lang="es-ES"/>
              <a:pPr>
                <a:defRPr/>
              </a:pPr>
              <a:t>14/08/2015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7DBA58CF-7ACB-49A1-AF72-199587EA55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3" r:id="rId1"/>
    <p:sldLayoutId id="2147484335" r:id="rId2"/>
    <p:sldLayoutId id="2147484344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5" r:id="rId9"/>
    <p:sldLayoutId id="2147484341" r:id="rId10"/>
    <p:sldLayoutId id="2147484342" r:id="rId11"/>
  </p:sldLayoutIdLst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>
                <a:latin typeface="Broadway" pitchFamily="82" charset="0"/>
              </a:rPr>
              <a:t>INAU en Cifras 2014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388" y="3357563"/>
            <a:ext cx="8748712" cy="1752600"/>
          </a:xfrm>
        </p:spPr>
        <p:txBody>
          <a:bodyPr>
            <a:normAutofit/>
          </a:bodyPr>
          <a:lstStyle/>
          <a:p>
            <a:pPr marR="0" algn="ctr">
              <a:lnSpc>
                <a:spcPct val="80000"/>
              </a:lnSpc>
            </a:pPr>
            <a:endParaRPr lang="es-ES" sz="3300" smtClean="0">
              <a:solidFill>
                <a:srgbClr val="595959"/>
              </a:solidFill>
            </a:endParaRPr>
          </a:p>
          <a:p>
            <a:pPr marR="0" algn="ctr">
              <a:lnSpc>
                <a:spcPct val="80000"/>
              </a:lnSpc>
            </a:pPr>
            <a:r>
              <a:rPr lang="es-ES" sz="3300" smtClean="0">
                <a:solidFill>
                  <a:srgbClr val="595959"/>
                </a:solidFill>
              </a:rPr>
              <a:t>Instituto del Niño y Adolescente del Uruguay</a:t>
            </a:r>
          </a:p>
          <a:p>
            <a:pPr marR="0">
              <a:lnSpc>
                <a:spcPct val="80000"/>
              </a:lnSpc>
            </a:pPr>
            <a:r>
              <a:rPr lang="es-ES" sz="2400" smtClean="0">
                <a:solidFill>
                  <a:srgbClr val="595959"/>
                </a:solidFill>
              </a:rPr>
              <a:t> </a:t>
            </a:r>
          </a:p>
          <a:p>
            <a:pPr marR="0" algn="ctr">
              <a:lnSpc>
                <a:spcPct val="80000"/>
              </a:lnSpc>
            </a:pPr>
            <a:r>
              <a:rPr lang="es-ES" sz="2400" smtClean="0">
                <a:solidFill>
                  <a:srgbClr val="595959"/>
                </a:solidFill>
              </a:rPr>
              <a:t>Sistema de Información Para la Infancia (S.I.P.I.)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>
          <a:xfrm>
            <a:off x="179388" y="836613"/>
            <a:ext cx="8589962" cy="78263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/>
              <a:t>Introducción</a:t>
            </a:r>
          </a:p>
        </p:txBody>
      </p:sp>
      <p:pic>
        <p:nvPicPr>
          <p:cNvPr id="6147" name="6 Imagen" descr="logo inau blanc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6119813"/>
            <a:ext cx="10429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2 Marcador de contenido"/>
          <p:cNvSpPr>
            <a:spLocks noGrp="1"/>
          </p:cNvSpPr>
          <p:nvPr>
            <p:ph idx="1"/>
          </p:nvPr>
        </p:nvSpPr>
        <p:spPr>
          <a:xfrm>
            <a:off x="395288" y="1700213"/>
            <a:ext cx="8229600" cy="4608512"/>
          </a:xfrm>
        </p:spPr>
        <p:txBody>
          <a:bodyPr/>
          <a:lstStyle/>
          <a:p>
            <a:pPr algn="just"/>
            <a:r>
              <a:rPr lang="es-ES" sz="1600" smtClean="0"/>
              <a:t>El objetivo de este documento es presentar la actividad del INAU, en cifras, a lo largo del año 2014. Se muestran datos estadísticos a fin de brindar una mirada general de los niños, niñas y adolescentes atendidos por la Institución. Esto se realiza desde dos perspectivas: por un lado la población atendida (cantidad de niños, niñas y adolescentes) y por otro la totalidad de prestaciones otorgadas en las distintas Modalidades y Perfiles de atención en todo el país.</a:t>
            </a:r>
          </a:p>
          <a:p>
            <a:pPr algn="just"/>
            <a:r>
              <a:rPr lang="es-ES" sz="1600" smtClean="0"/>
              <a:t>  Teniendo en cuenta el alcance de este análisis, cabe mencionar algunas de las líneas institucionales del quinquenio 2010-2014, </a:t>
            </a:r>
            <a:r>
              <a:rPr lang="es-ES" sz="1600" smtClean="0">
                <a:solidFill>
                  <a:schemeClr val="accent2"/>
                </a:solidFill>
              </a:rPr>
              <a:t> </a:t>
            </a:r>
            <a:r>
              <a:rPr lang="es-ES" sz="1600" smtClean="0"/>
              <a:t>que contribuyen a la interpretación de los datos presentados:</a:t>
            </a:r>
            <a:endParaRPr lang="es-ES" sz="1600" smtClean="0">
              <a:solidFill>
                <a:schemeClr val="accent2"/>
              </a:solidFill>
            </a:endParaRPr>
          </a:p>
          <a:p>
            <a:pPr algn="just">
              <a:buFont typeface="Arial" charset="0"/>
              <a:buNone/>
            </a:pPr>
            <a:r>
              <a:rPr lang="es-ES" sz="1600" smtClean="0"/>
              <a:t>	-Favorecer la estimulación temprana y la socialización de los niños y niñas de 0-3 años, fortaleciendo a su vez a las familias en sus funciones de protección y cuidado.</a:t>
            </a:r>
          </a:p>
          <a:p>
            <a:pPr algn="just">
              <a:buFont typeface="Arial" charset="0"/>
              <a:buNone/>
            </a:pPr>
            <a:r>
              <a:rPr lang="es-ES" sz="1600" smtClean="0"/>
              <a:t>	-Brindar Protección Integral a todos los niños, niñas y adolescentes que ven afectado su derecho a vivir en familia. </a:t>
            </a:r>
          </a:p>
          <a:p>
            <a:pPr algn="just">
              <a:buFont typeface="Arial" charset="0"/>
              <a:buNone/>
            </a:pPr>
            <a:r>
              <a:rPr lang="es-ES" sz="1600" smtClean="0"/>
              <a:t>	-Contribuir a garantizar los derechos de niños, niñas y adolescentes adoptando diferentes estrategias de abordaje en las cuales el entorno socio- familiar- comunitario  sea privilegiado.</a:t>
            </a:r>
          </a:p>
          <a:p>
            <a:pPr algn="just">
              <a:buFont typeface="Arial" charset="0"/>
              <a:buNone/>
            </a:pPr>
            <a:r>
              <a:rPr lang="es-ES" sz="1600" smtClean="0"/>
              <a:t>	-Garantizar la Protección de los niños, niñas y adolescentes especialmente vulnerados.</a:t>
            </a:r>
            <a:endParaRPr lang="es-ES" sz="16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457200" y="908050"/>
            <a:ext cx="8229600" cy="939800"/>
          </a:xfrm>
        </p:spPr>
        <p:txBody>
          <a:bodyPr/>
          <a:lstStyle/>
          <a:p>
            <a:r>
              <a:rPr lang="es-ES" sz="3200" smtClean="0"/>
              <a:t>Cuadro 1. Niños, Niñas y Adolescentes atendidos en la Institución por Edad, según Sexo</a:t>
            </a: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2060575"/>
          <a:ext cx="8229599" cy="32403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33.106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9.397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6.084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54.182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34.287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5.181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10.347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8.719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1.333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59.867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67.393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10.096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19.744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14.803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114.049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68313" y="5300663"/>
            <a:ext cx="3786187" cy="215900"/>
          </a:xfrm>
        </p:spPr>
        <p:txBody>
          <a:bodyPr/>
          <a:lstStyle/>
          <a:p>
            <a:pPr>
              <a:defRPr/>
            </a:pPr>
            <a:r>
              <a:rPr lang="es-ES" sz="1000" dirty="0"/>
              <a:t>Fuente: </a:t>
            </a:r>
            <a:r>
              <a:rPr lang="es-ES" sz="1000" dirty="0"/>
              <a:t>Sistema </a:t>
            </a:r>
            <a:r>
              <a:rPr lang="es-ES" sz="1000" dirty="0"/>
              <a:t>de Información </a:t>
            </a:r>
            <a:r>
              <a:rPr lang="es-ES" sz="1000" dirty="0"/>
              <a:t> Para </a:t>
            </a:r>
            <a:r>
              <a:rPr lang="es-ES" sz="1000" dirty="0"/>
              <a:t>la </a:t>
            </a:r>
            <a:r>
              <a:rPr lang="es-ES" sz="1000" dirty="0"/>
              <a:t>Infancia  (S.I.P.I. )</a:t>
            </a:r>
            <a:endParaRPr lang="es-ES" sz="1000" dirty="0"/>
          </a:p>
        </p:txBody>
      </p:sp>
      <p:pic>
        <p:nvPicPr>
          <p:cNvPr id="7218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19" name="7 CuadroTexto"/>
          <p:cNvSpPr txBox="1">
            <a:spLocks noChangeArrowheads="1"/>
          </p:cNvSpPr>
          <p:nvPr/>
        </p:nvSpPr>
        <p:spPr bwMode="auto">
          <a:xfrm>
            <a:off x="468313" y="5661025"/>
            <a:ext cx="84248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>
                <a:latin typeface="Calibri" pitchFamily="34" charset="0"/>
              </a:rPr>
              <a:t>*</a:t>
            </a:r>
            <a:r>
              <a:rPr lang="es-ES" sz="1100"/>
              <a:t>Los Cuadros 1 y 2 incluye a los Niños, niñas y Adolescentes atendidos en la Institución en el transcurso del año 2014.</a:t>
            </a:r>
          </a:p>
          <a:p>
            <a:r>
              <a:rPr lang="es-ES" sz="1100"/>
              <a:t>Las edades mostradas en el cuadro están calculadas al 01.01.14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Marcador de contenido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5545137"/>
          </a:xfrm>
        </p:spPr>
        <p:txBody>
          <a:bodyPr>
            <a:normAutofit fontScale="85000" lnSpcReduction="1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900" dirty="0" smtClean="0"/>
              <a:t>La población atendida por INAU durante el año 2014 fue de 114.049 niños, niñas y adolescentes, con un crecimiento de 3.6% respecto al año 2013 (110.091).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ES" sz="1900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900" dirty="0" smtClean="0"/>
              <a:t>La distribución por sexo de los niños, niñas y adolescentes atendidos es homogénea, representando los varones  52.5% y las niñas el 47.5% restante.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900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900" dirty="0" smtClean="0"/>
              <a:t>Respecto a la distribución por tramos de edad, se observa una concentración en la primera infancia, representando los niños y niñas de 0 a 3 años el 59% del total. Esto se explica principalmente por la cobertura de CAIF y Centros Diurnos, lo que se observará en los Cuadros desagregados por Departamento. Los niños y niñas de  6 a 12 años son el 17.3% de la población atendida. Se destaca principalmente la atención brindada por Club de Niños en este tramo de edad.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s-ES" sz="1900" dirty="0" smtClean="0"/>
              <a:t>	De los tramos de edad restantes, los adolescentes de 13 a 17 años representan el  13%, los niños y niñas de 4 y 5 años representan el  8.9%, mientras que los mayores de 18 años son el 1.8% del total.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ES" sz="1900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900" dirty="0" smtClean="0"/>
              <a:t>Se observa que durante el año 2014 la población atendida se comportó de manera similar  al año 2013, tanto en la distribución por sexo como por  tramos de edad.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ES" sz="2000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ES" sz="2000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ES" sz="2000" dirty="0" smtClean="0"/>
              <a:t>  </a:t>
            </a:r>
            <a:endParaRPr lang="es-ES" sz="2000" dirty="0" smtClean="0">
              <a:solidFill>
                <a:schemeClr val="accent2"/>
              </a:solidFill>
            </a:endParaRPr>
          </a:p>
        </p:txBody>
      </p:sp>
      <p:pic>
        <p:nvPicPr>
          <p:cNvPr id="8195" name="3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9113" y="836613"/>
            <a:ext cx="8229600" cy="7207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2500" dirty="0" smtClean="0"/>
              <a:t>Cuadro 2. Niños, Niñas y Adolescentes atendidos según Departamento</a:t>
            </a:r>
            <a:endParaRPr lang="es-ES" sz="25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2915816" y="1700808"/>
          <a:ext cx="2808312" cy="4680585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549232"/>
                <a:gridCol w="1259080"/>
              </a:tblGrid>
              <a:tr h="21259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Departamento*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Artigas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3.655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Canelones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15.423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Cerro Largo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5.429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Colonia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3.422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Durazno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3.860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Flores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1.519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Florida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2.915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Lavalleja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1.846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Maldonado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3.555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36.287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Paysandú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5.990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Río Negro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2.458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Rivera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4.839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Rocha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3.071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Salto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6.246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San José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3.977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Soriano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3.679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Tacuarembó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3.507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Treinta Y Tres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Arial" pitchFamily="34" charset="0"/>
                          <a:cs typeface="Arial" pitchFamily="34" charset="0"/>
                        </a:rPr>
                        <a:t>2.371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59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Arial" pitchFamily="34" charset="0"/>
                          <a:cs typeface="Arial" pitchFamily="34" charset="0"/>
                        </a:rPr>
                        <a:t>114.049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9220" name="5 CuadroTexto"/>
          <p:cNvSpPr txBox="1">
            <a:spLocks noChangeArrowheads="1"/>
          </p:cNvSpPr>
          <p:nvPr/>
        </p:nvSpPr>
        <p:spPr bwMode="auto">
          <a:xfrm>
            <a:off x="611188" y="5300663"/>
            <a:ext cx="1873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ES" sz="1200"/>
          </a:p>
          <a:p>
            <a:pPr algn="just"/>
            <a:r>
              <a:rPr lang="es-ES" sz="1200"/>
              <a:t>*El departamento refleja la ubicación geográfica del Proyecto de atención.</a:t>
            </a:r>
          </a:p>
        </p:txBody>
      </p:sp>
      <p:pic>
        <p:nvPicPr>
          <p:cNvPr id="9221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ador de pie de página"/>
          <p:cNvSpPr txBox="1">
            <a:spLocks/>
          </p:cNvSpPr>
          <p:nvPr/>
        </p:nvSpPr>
        <p:spPr>
          <a:xfrm>
            <a:off x="2916238" y="6381750"/>
            <a:ext cx="3786187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2 Marcador de contenido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5256213"/>
          </a:xfrm>
        </p:spPr>
        <p:txBody>
          <a:bodyPr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800" dirty="0" smtClean="0"/>
              <a:t>Respecto a la distribución de la población por departamento, se destaca la centralización en Montevideo, atendiendo al 31.8% del total de niños, niñas y adolescentes.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ES" sz="18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800" dirty="0" smtClean="0"/>
              <a:t>De los departamentos del interior del país se destaca en términos absolutos la cantidad de niños, niñas y adolescentes atendidos en Canelones (13.5% del total de la Población total de INAU), seguido de Salto (5.5%), Paysandú (5.3%)  y Cerro Largo (4.8%).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s-ES" sz="1800" dirty="0" smtClean="0">
                <a:solidFill>
                  <a:srgbClr val="FF0000"/>
                </a:solidFill>
              </a:rPr>
              <a:t>	</a:t>
            </a:r>
            <a:r>
              <a:rPr lang="es-ES" sz="1800" dirty="0" smtClean="0"/>
              <a:t>Los departamentos con menor cantidad de niños atendidos durante el año 2014 fueron Flores</a:t>
            </a:r>
            <a:r>
              <a:rPr lang="es-ES" sz="1800" dirty="0" smtClean="0">
                <a:solidFill>
                  <a:srgbClr val="FF0000"/>
                </a:solidFill>
              </a:rPr>
              <a:t> </a:t>
            </a:r>
            <a:r>
              <a:rPr lang="es-ES" sz="1800" dirty="0" smtClean="0"/>
              <a:t>(1.3%),</a:t>
            </a:r>
            <a:r>
              <a:rPr lang="es-ES" sz="1800" dirty="0" smtClean="0">
                <a:solidFill>
                  <a:srgbClr val="FF0000"/>
                </a:solidFill>
              </a:rPr>
              <a:t> </a:t>
            </a:r>
            <a:r>
              <a:rPr lang="es-ES" sz="1800" dirty="0" smtClean="0"/>
              <a:t>Lavalleja (1.6%),</a:t>
            </a:r>
            <a:r>
              <a:rPr lang="es-ES" sz="1800" dirty="0" smtClean="0">
                <a:solidFill>
                  <a:srgbClr val="FF0000"/>
                </a:solidFill>
              </a:rPr>
              <a:t> </a:t>
            </a:r>
            <a:r>
              <a:rPr lang="es-ES" sz="1800" dirty="0" smtClean="0"/>
              <a:t>Treinta y Tres (2.1%) y</a:t>
            </a:r>
            <a:r>
              <a:rPr lang="es-ES" sz="1800" dirty="0" smtClean="0">
                <a:solidFill>
                  <a:srgbClr val="FF0000"/>
                </a:solidFill>
              </a:rPr>
              <a:t> </a:t>
            </a:r>
            <a:r>
              <a:rPr lang="es-ES" sz="1800" dirty="0" smtClean="0"/>
              <a:t>Río Negro (2.2%).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ES" sz="18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800" dirty="0" smtClean="0"/>
              <a:t>Sin embargo, si se tiene en cuenta la cantidad de niños, niñas y adolescentes de 0 a 17 años de cada departamento*, y los atendidos en INAU durante el año 2014, se observa que los departamentos que tienen mayor cobertura respecto a su población son Durazno (22,2% de los niños/as y jóvenes del departamento son atendidos por INAU), Flores (21,9%), Cerro Largo (20,9%) y Paysandú (17,1%).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s-ES" sz="1800" dirty="0" smtClean="0"/>
              <a:t>      Mientras que los departamentos que menor cobertura tienen de su población menor de 17 años son Maldonado (7,7%), Canelones y Colonia (10,6%), y Montevideo (11,4%).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ES" sz="18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800" dirty="0" smtClean="0"/>
              <a:t>Se destaca que al igual que sucede con las variables edad y sexo, la distribución de la población atendida por departamento durante el año 2014 fue similar a la del año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ES" sz="2400" dirty="0" smtClean="0"/>
          </a:p>
        </p:txBody>
      </p:sp>
      <p:pic>
        <p:nvPicPr>
          <p:cNvPr id="10243" name="3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5 CuadroTexto"/>
          <p:cNvSpPr txBox="1">
            <a:spLocks noChangeArrowheads="1"/>
          </p:cNvSpPr>
          <p:nvPr/>
        </p:nvSpPr>
        <p:spPr bwMode="auto">
          <a:xfrm>
            <a:off x="179388" y="6237288"/>
            <a:ext cx="77771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>
                <a:latin typeface="Calibri" pitchFamily="34" charset="0"/>
              </a:rPr>
              <a:t>*Datos extraídos de los micro datos del Censo Nacional 2011, disponibles en </a:t>
            </a:r>
            <a:r>
              <a:rPr lang="es-ES" sz="1100" b="1" u="sng">
                <a:solidFill>
                  <a:srgbClr val="0070C0"/>
                </a:solidFill>
                <a:latin typeface="Calibri" pitchFamily="34" charset="0"/>
              </a:rPr>
              <a:t>http://www.ine.gub.uy</a:t>
            </a:r>
          </a:p>
          <a:p>
            <a:r>
              <a:rPr lang="es-ES" sz="1100"/>
              <a:t>  </a:t>
            </a:r>
          </a:p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647700"/>
          </a:xfrm>
        </p:spPr>
        <p:txBody>
          <a:bodyPr/>
          <a:lstStyle/>
          <a:p>
            <a:r>
              <a:rPr lang="es-ES" sz="2500" smtClean="0"/>
              <a:t>Cuadro 4. Niños, Niñas y Adolescentes atendidos por Edad, según Modalidad y Sexo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458913"/>
          <a:ext cx="8229600" cy="449103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882552"/>
                <a:gridCol w="1224136"/>
                <a:gridCol w="792088"/>
                <a:gridCol w="792088"/>
                <a:gridCol w="864096"/>
                <a:gridCol w="864096"/>
                <a:gridCol w="1008112"/>
                <a:gridCol w="802432"/>
              </a:tblGrid>
              <a:tr h="252300"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Población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Edad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52300"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Modalidad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Sexo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0-3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4-5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6-12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13-17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18 y más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Atención a la Comunidad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Niñas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5.521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Varones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9.834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Atención a la Comunidad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1.496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15.355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Niñas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32.919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7.573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48.931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Varones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34.092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4.753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8.212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4.763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52.037</a:t>
                      </a:r>
                    </a:p>
                  </a:txBody>
                  <a:tcPr marL="9525" marR="9525" marT="9525" marB="0" anchor="b"/>
                </a:tc>
              </a:tr>
              <a:tr h="406889">
                <a:tc grid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Atención Integral de Tiempo Parcial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67.011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9.261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15.785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8.553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100.968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Niñas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1.095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Varones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1.097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Alternativa Familiar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2.192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Atención Integral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de Tiempo Completo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Niñas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3.402</a:t>
                      </a:r>
                    </a:p>
                  </a:txBody>
                  <a:tcPr marL="9525" marR="9525" marT="9525" marB="0" anchor="b"/>
                </a:tc>
              </a:tr>
              <a:tr h="335085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Varones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5.598</a:t>
                      </a:r>
                    </a:p>
                  </a:txBody>
                  <a:tcPr marL="9525" marR="9525" marT="9525" marB="0" anchor="b"/>
                </a:tc>
              </a:tr>
              <a:tr h="406889">
                <a:tc gridSpan="2"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Atención Integral de Tiempo Completo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4.804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9.000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70.224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10.932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22.569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20.928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127.515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402" name="5 CuadroTexto"/>
          <p:cNvSpPr txBox="1">
            <a:spLocks noChangeArrowheads="1"/>
          </p:cNvSpPr>
          <p:nvPr/>
        </p:nvSpPr>
        <p:spPr bwMode="auto">
          <a:xfrm>
            <a:off x="179388" y="6237288"/>
            <a:ext cx="77771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>
                <a:latin typeface="Calibri" pitchFamily="34" charset="0"/>
              </a:rPr>
              <a:t>*</a:t>
            </a:r>
            <a:r>
              <a:rPr lang="es-ES" sz="1100"/>
              <a:t>En este cuadro y en los subsiguientes -a diferencia de los Cuadros anteriores-, se presenta la cantidad de prestaciones otorgadas (puede ser más de una por Niño/a, Adolescente).  </a:t>
            </a:r>
          </a:p>
          <a:p>
            <a:endParaRPr lang="es-ES"/>
          </a:p>
        </p:txBody>
      </p:sp>
      <p:pic>
        <p:nvPicPr>
          <p:cNvPr id="11403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ador de pie de página"/>
          <p:cNvSpPr txBox="1">
            <a:spLocks/>
          </p:cNvSpPr>
          <p:nvPr/>
        </p:nvSpPr>
        <p:spPr>
          <a:xfrm>
            <a:off x="425450" y="6021388"/>
            <a:ext cx="3786188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contenido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329238"/>
          </a:xfrm>
        </p:spPr>
        <p:txBody>
          <a:bodyPr>
            <a:normAutofit fontScale="85000" lnSpcReduction="10000"/>
          </a:bodyPr>
          <a:lstStyle/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1700" dirty="0" smtClean="0"/>
              <a:t>Teniendo en cuenta el peso de cada una de las Modalidades, se observa que: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Las prestaciones dentro de la Modalidad Atención Integral de Tiempo Parcial representan el 79.2% del total, con una alta concentración en el tramo de edad de 0 a 3 años (66.4%). En la distribución por sexo la diferencia es poco significativa, representando los varones el 51.5% de esta Modalidad. 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La Modalidad Atención en la Comunidad representa el 12% del total de prestaciones, las cuáles son usufructuadas principalmente por varones (64%). Asimismo, se destaca que la mayoría de las atenciones se distribuyen en el tramo de edad de 13 a 17 años (45.7%).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La Modalidad Atención Integral de Tiempo Completo representa el 7.1% de las prestaciones otorgadas. En esta Modalidad se destaca también la predominancia de varones como destinatarios, representando el 62.2% del total. A su vez, el tramo de edad preponderante es el de adolescentes de 13 a 17 años, donde se concentra el 53.4% del total de prestaciones de la Modalidad.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La Modalidad Alternativa Familiar da cuenta del 1.7% de prestaciones del Instituto. Se presenta una distribución homogénea por sexo, con un peso del 40.5% en el tramo de edad de 6 a 12 años.  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En relación al año 2013, durante el año 2014 las prestaciones brindadas por el Instituto crecieron 4.9% (en términos absolutos, 121.530 y 127.515 respectivamente). </a:t>
            </a:r>
          </a:p>
          <a:p>
            <a:pPr marL="274320" indent="-274320" algn="just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ES" sz="1700" dirty="0" smtClean="0"/>
          </a:p>
          <a:p>
            <a:pPr marL="640080" lvl="1" indent="-246888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" sz="1700" dirty="0" smtClean="0"/>
              <a:t>Cabe destacar que la Modalidad Tiempo Parcial desciende su peso mínimamente en el total de las prestaciones otorgadas, a favor de la Modalidad Atención en la Comunidad. Durante el año 2013 en términos relativos los porcentajes fueron 80.5% y  10.6%, respectivamente; y durante el año 2014 ,  79.2% y 12% respectivamente. </a:t>
            </a:r>
          </a:p>
        </p:txBody>
      </p:sp>
      <p:pic>
        <p:nvPicPr>
          <p:cNvPr id="12291" name="3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2800" dirty="0" smtClean="0"/>
              <a:t>Cuadro 5. Distribución de Población y Proyectos en Artigas en el año 2014, según Modalidad y Perfil</a:t>
            </a:r>
            <a: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  <a:t/>
            </a:r>
            <a:b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</a:br>
            <a:endParaRPr lang="es-ES" sz="2400" dirty="0" smtClean="0">
              <a:solidFill>
                <a:srgbClr val="4F6228"/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628775"/>
          <a:ext cx="8229600" cy="432276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821488"/>
                <a:gridCol w="1525224"/>
                <a:gridCol w="1525224"/>
                <a:gridCol w="1357663"/>
              </a:tblGrid>
              <a:tr h="275537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Artigas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% Población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384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3.299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UY" sz="14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86.2</a:t>
                      </a:r>
                      <a:endParaRPr lang="es-UY" sz="14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3.099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1910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3.831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395288" y="6381750"/>
            <a:ext cx="76327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200" dirty="0">
                <a:cs typeface="+mn-cs"/>
              </a:rPr>
              <a:t>*</a:t>
            </a:r>
            <a:r>
              <a:rPr lang="es-ES" sz="1200" dirty="0">
                <a:latin typeface="Arial" pitchFamily="34" charset="0"/>
                <a:cs typeface="Arial" pitchFamily="34" charset="0"/>
              </a:rPr>
              <a:t>La desagregación por  Departamento de éste y los siguientes Cuadros es por ubicación geográfica</a:t>
            </a:r>
            <a:r>
              <a:rPr lang="es-ES" sz="1200" dirty="0">
                <a:latin typeface="+mj-lt"/>
                <a:cs typeface="+mn-cs"/>
              </a:rPr>
              <a:t>.</a:t>
            </a:r>
            <a:endParaRPr lang="es-ES" sz="1200" dirty="0">
              <a:latin typeface="+mj-lt"/>
              <a:cs typeface="+mn-cs"/>
            </a:endParaRPr>
          </a:p>
        </p:txBody>
      </p:sp>
      <p:sp>
        <p:nvSpPr>
          <p:cNvPr id="7" name="6 Marcador de pie de página"/>
          <p:cNvSpPr txBox="1">
            <a:spLocks/>
          </p:cNvSpPr>
          <p:nvPr/>
        </p:nvSpPr>
        <p:spPr>
          <a:xfrm>
            <a:off x="425450" y="6021388"/>
            <a:ext cx="3786188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  <p:pic>
        <p:nvPicPr>
          <p:cNvPr id="13399" name="7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1013" y="6119813"/>
            <a:ext cx="10429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6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5813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3575" y="692150"/>
            <a:ext cx="8229600" cy="6397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2500" dirty="0" smtClean="0"/>
              <a:t>Cuadro 6. Distribución de Población y Proyectos en Canelones en el año 2014, según Modalidad y Perfil</a:t>
            </a:r>
            <a:endParaRPr lang="es-ES" sz="25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590550" y="1433513"/>
          <a:ext cx="7869238" cy="509111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066653"/>
                <a:gridCol w="1324303"/>
                <a:gridCol w="1324303"/>
                <a:gridCol w="1153979"/>
              </a:tblGrid>
              <a:tr h="14994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Canelones</a:t>
                      </a:r>
                      <a:endParaRPr kumimoji="0" lang="es-ES" sz="9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  <a:endParaRPr kumimoji="0" lang="es-ES" sz="9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% Población</a:t>
                      </a:r>
                      <a:endParaRPr kumimoji="0" lang="es-ES" sz="9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  <a:endParaRPr kumimoji="0" lang="es-ES" sz="9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1.535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9.1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269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s-UY" sz="95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Cuidadoras</a:t>
                      </a:r>
                      <a:r>
                        <a:rPr lang="es-UY" sz="95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de Hospital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es-UY" sz="95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1.082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14.112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UY" sz="950" b="1" u="none" strike="noStrike" kern="1200" dirty="0" smtClean="0">
                          <a:latin typeface="Arial" pitchFamily="34" charset="0"/>
                          <a:cs typeface="Arial" pitchFamily="34" charset="0"/>
                        </a:rPr>
                        <a:t>83.2</a:t>
                      </a:r>
                      <a:endParaRPr lang="es-UY" sz="95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10.993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130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569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1.963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285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337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rowSpan="7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UY" sz="950" b="1" u="none" strike="noStrike" kern="1200" dirty="0" smtClean="0">
                          <a:latin typeface="Arial" pitchFamily="34" charset="0"/>
                          <a:cs typeface="Arial" pitchFamily="34" charset="0"/>
                        </a:rPr>
                        <a:t>2.0</a:t>
                      </a:r>
                      <a:endParaRPr lang="es-UY" sz="95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Hogares de Acogimiento Familiar - Urgencia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181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968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UY" sz="950" b="1" u="none" strike="noStrike" kern="1200" dirty="0" smtClean="0">
                          <a:latin typeface="Arial" pitchFamily="34" charset="0"/>
                          <a:cs typeface="Arial" pitchFamily="34" charset="0"/>
                        </a:rPr>
                        <a:t>5.7</a:t>
                      </a:r>
                      <a:endParaRPr lang="es-UY" sz="95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Centro de Ingreso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Educativas Altamente específicas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Niño en </a:t>
                      </a:r>
                      <a:r>
                        <a:rPr lang="es-UY" sz="950" u="none" strike="noStrike" dirty="0" err="1">
                          <a:latin typeface="Arial" pitchFamily="34" charset="0"/>
                          <a:cs typeface="Arial" pitchFamily="34" charset="0"/>
                        </a:rPr>
                        <a:t>Situacion</a:t>
                      </a:r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 de Calle de Tiempo Completo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650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UY" sz="9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49941">
                <a:tc>
                  <a:txBody>
                    <a:bodyPr/>
                    <a:lstStyle/>
                    <a:p>
                      <a:pPr algn="l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>
                          <a:latin typeface="Arial" pitchFamily="34" charset="0"/>
                          <a:cs typeface="Arial" pitchFamily="34" charset="0"/>
                        </a:rPr>
                        <a:t>16.952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950" b="1" u="none" strike="noStrike" dirty="0" smtClean="0">
                          <a:latin typeface="Arial" pitchFamily="34" charset="0"/>
                          <a:cs typeface="Arial" pitchFamily="34" charset="0"/>
                        </a:rPr>
                        <a:t>251</a:t>
                      </a:r>
                      <a:endParaRPr lang="es-UY" sz="9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684213" y="6524625"/>
            <a:ext cx="3786187" cy="217488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r>
              <a:rPr lang="es-ES" sz="2500" smtClean="0"/>
              <a:t>Cuadro 7. Distribución de Población y Proyectos en Cerro Largo en el año 2014, según Modalidad y Perfil</a:t>
            </a:r>
          </a:p>
        </p:txBody>
      </p:sp>
      <p:pic>
        <p:nvPicPr>
          <p:cNvPr id="15363" name="6 Imagen" descr="logo inau blanc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28775"/>
          <a:ext cx="8229600" cy="481806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416493"/>
                <a:gridCol w="1346798"/>
                <a:gridCol w="1233157"/>
                <a:gridCol w="1233157"/>
              </a:tblGrid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Cerro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</a:t>
                      </a:r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209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5.147</a:t>
                      </a:r>
                    </a:p>
                  </a:txBody>
                  <a:tcPr marL="9524" marR="9524" marT="9525" marB="0" anchor="b"/>
                </a:tc>
                <a:tc rowSpan="8"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s-UY" sz="12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89.6</a:t>
                      </a:r>
                      <a:endParaRPr kumimoji="0" lang="es-UY" sz="12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3.797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258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126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52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5.740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468313" y="6453188"/>
            <a:ext cx="3786187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792163"/>
          </a:xfrm>
        </p:spPr>
        <p:txBody>
          <a:bodyPr/>
          <a:lstStyle/>
          <a:p>
            <a:r>
              <a:rPr lang="es-ES" sz="2500" smtClean="0"/>
              <a:t>Cuadro 8. Distribución de Población y Proyectos en Colonia en el año 2014, según Modalidad y Perfil</a:t>
            </a:r>
          </a:p>
        </p:txBody>
      </p:sp>
      <p:pic>
        <p:nvPicPr>
          <p:cNvPr id="16387" name="6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557338"/>
          <a:ext cx="8229600" cy="477996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538929"/>
                <a:gridCol w="1224361"/>
                <a:gridCol w="1233157"/>
                <a:gridCol w="1233157"/>
              </a:tblGrid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Colonia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545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2.847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79.8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2.405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4" marR="9524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156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39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3.565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8" name="6 Marcador de pie de página"/>
          <p:cNvSpPr txBox="1">
            <a:spLocks/>
          </p:cNvSpPr>
          <p:nvPr/>
        </p:nvSpPr>
        <p:spPr>
          <a:xfrm>
            <a:off x="395288" y="6381750"/>
            <a:ext cx="3786187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r>
              <a:rPr lang="es-ES" sz="2500" smtClean="0"/>
              <a:t>Cuadro 9. Distribución de Población y Proyectos en Durazno en el año 2014, según Modalidad y Perfil</a:t>
            </a: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1628775"/>
          <a:ext cx="8229600" cy="470852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510199"/>
                <a:gridCol w="1277441"/>
                <a:gridCol w="1277441"/>
                <a:gridCol w="1164519"/>
              </a:tblGrid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Durazno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147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3.745</a:t>
                      </a:r>
                    </a:p>
                  </a:txBody>
                  <a:tcPr marL="9524" marR="9524" marT="9525" marB="0" anchor="b"/>
                </a:tc>
                <a:tc rowSpan="7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2.720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24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4.139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pic>
        <p:nvPicPr>
          <p:cNvPr id="17523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ador de pie de página"/>
          <p:cNvSpPr txBox="1">
            <a:spLocks/>
          </p:cNvSpPr>
          <p:nvPr/>
        </p:nvSpPr>
        <p:spPr>
          <a:xfrm>
            <a:off x="468313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r>
              <a:rPr lang="es-ES" sz="2500" smtClean="0"/>
              <a:t>Cuadro 10. Distribución de Población y Proyectos en Flores en el año 2014, según Modalidad y Perfil </a:t>
            </a:r>
          </a:p>
        </p:txBody>
      </p:sp>
      <p:pic>
        <p:nvPicPr>
          <p:cNvPr id="18435" name="5 Imagen" descr="logo inau blanc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1557338"/>
          <a:ext cx="8229600" cy="475773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356337"/>
                <a:gridCol w="1328452"/>
                <a:gridCol w="1328452"/>
                <a:gridCol w="1216359"/>
              </a:tblGrid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Flores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4" marR="9524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1.535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0.7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432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656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1.681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468313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647700"/>
          </a:xfrm>
        </p:spPr>
        <p:txBody>
          <a:bodyPr/>
          <a:lstStyle/>
          <a:p>
            <a:r>
              <a:rPr lang="es-ES" sz="2500" smtClean="0"/>
              <a:t>Cuadro 11. Distribución de Población y Proyectos en Florida en el año 2014, según Modalidad y Perfil</a:t>
            </a:r>
          </a:p>
        </p:txBody>
      </p:sp>
      <p:pic>
        <p:nvPicPr>
          <p:cNvPr id="19459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1557338"/>
          <a:ext cx="8229600" cy="477996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449368"/>
                <a:gridCol w="1277441"/>
                <a:gridCol w="1277441"/>
                <a:gridCol w="1225349"/>
              </a:tblGrid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Florida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343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2.578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83.1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1.901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27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3.103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468313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>
          <a:xfrm>
            <a:off x="457200" y="920750"/>
            <a:ext cx="8229600" cy="636588"/>
          </a:xfrm>
        </p:spPr>
        <p:txBody>
          <a:bodyPr/>
          <a:lstStyle/>
          <a:p>
            <a:r>
              <a:rPr lang="es-ES" sz="2500" smtClean="0"/>
              <a:t>Cuadro 12. Distribución de Población y Proyectos en Lavalleja en el año 2014, según Modalidad y Perfil</a:t>
            </a: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844675"/>
          <a:ext cx="8229600" cy="44481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54760"/>
                <a:gridCol w="1584176"/>
                <a:gridCol w="1726145"/>
                <a:gridCol w="1164519"/>
              </a:tblGrid>
              <a:tr h="3793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235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</a:t>
                      </a:r>
                      <a:r>
                        <a:rPr lang="es-UY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Familia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1.701</a:t>
                      </a:r>
                    </a:p>
                  </a:txBody>
                  <a:tcPr marL="9525" marR="9525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83.0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1.151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8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20585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863600"/>
          </a:xfrm>
        </p:spPr>
        <p:txBody>
          <a:bodyPr/>
          <a:lstStyle/>
          <a:p>
            <a:r>
              <a:rPr lang="es-ES" sz="2500" smtClean="0"/>
              <a:t>Cuadro 13. Distribución de Población y Proyectos en Maldonado en el año 2014, según Modalidad y Perfil</a:t>
            </a:r>
          </a:p>
        </p:txBody>
      </p:sp>
      <p:pic>
        <p:nvPicPr>
          <p:cNvPr id="21507" name="6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28775"/>
          <a:ext cx="8229600" cy="47815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510199"/>
                <a:gridCol w="1277441"/>
                <a:gridCol w="1277441"/>
                <a:gridCol w="1164519"/>
              </a:tblGrid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562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</a:t>
                      </a:r>
                      <a:r>
                        <a:rPr lang="es-UY" sz="12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y Formación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3.015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76.4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2.128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305</a:t>
                      </a:r>
                    </a:p>
                  </a:txBody>
                  <a:tcPr marL="9524" marR="9524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7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3.950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468313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>
          <a:xfrm>
            <a:off x="468313" y="630238"/>
            <a:ext cx="8229600" cy="854075"/>
          </a:xfrm>
        </p:spPr>
        <p:txBody>
          <a:bodyPr/>
          <a:lstStyle/>
          <a:p>
            <a:r>
              <a:rPr lang="es-ES" sz="2500" smtClean="0"/>
              <a:t>Cuadro 14.a Distribución de Población y Proyectos en Montevideo en el año 2014, según Modalidad y Perfil</a:t>
            </a:r>
          </a:p>
        </p:txBody>
      </p:sp>
      <p:pic>
        <p:nvPicPr>
          <p:cNvPr id="22531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628775"/>
          <a:ext cx="8229600" cy="47529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510199"/>
                <a:gridCol w="1277441"/>
                <a:gridCol w="1277441"/>
                <a:gridCol w="1164519"/>
              </a:tblGrid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8.618</a:t>
                      </a:r>
                    </a:p>
                  </a:txBody>
                  <a:tcPr marL="9525" marR="9525" marT="9525" marB="0" anchor="b"/>
                </a:tc>
                <a:tc rowSpan="23">
                  <a:txBody>
                    <a:bodyPr/>
                    <a:lstStyle/>
                    <a:p>
                      <a:pPr algn="ctr" fontAlgn="b"/>
                      <a:r>
                        <a:rPr lang="es-UY" sz="105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19.5</a:t>
                      </a:r>
                      <a:endParaRPr lang="es-UY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129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Acompañamiento en el proceso de </a:t>
                      </a:r>
                      <a:r>
                        <a:rPr lang="es-UY" sz="105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preegreso</a:t>
                      </a:r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y egreso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al egreso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terapéutico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</a:t>
                      </a:r>
                      <a:r>
                        <a:rPr lang="es-UY" sz="105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Orientación,Consulta</a:t>
                      </a:r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y Atención 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Hospital</a:t>
                      </a:r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05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Formación en Deportes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Inserción Laboral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Legitimación Adoptiva y Adopción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Vigilada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411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Prestaciones Económicas</a:t>
                      </a:r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411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Programa Cultural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Promoción de jóvenes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ambulatorio por Consumo 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6 Marcador de pie de página"/>
          <p:cNvSpPr txBox="1">
            <a:spLocks/>
          </p:cNvSpPr>
          <p:nvPr/>
        </p:nvSpPr>
        <p:spPr>
          <a:xfrm>
            <a:off x="395288" y="6453188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863600"/>
          </a:xfrm>
        </p:spPr>
        <p:txBody>
          <a:bodyPr/>
          <a:lstStyle/>
          <a:p>
            <a:r>
              <a:rPr lang="es-ES" sz="2500" smtClean="0"/>
              <a:t>Cuadro 14.b Distribución de Población y Proyectos en Montevideo en el año 2014, según Modalidad y Perfil</a:t>
            </a:r>
          </a:p>
        </p:txBody>
      </p:sp>
      <p:pic>
        <p:nvPicPr>
          <p:cNvPr id="23555" name="4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628775"/>
          <a:ext cx="8229600" cy="46799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510199"/>
                <a:gridCol w="1277441"/>
                <a:gridCol w="1277441"/>
                <a:gridCol w="1164519"/>
              </a:tblGrid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29.531</a:t>
                      </a:r>
                    </a:p>
                  </a:txBody>
                  <a:tcPr marL="9525" marR="9525" marT="9525" marB="0" anchor="b"/>
                </a:tc>
                <a:tc rowSpan="1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66.7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245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16.807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3.654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5.717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1.103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 Extrema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16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77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r>
              <a:rPr lang="es-ES" sz="2500" smtClean="0"/>
              <a:t>Cuadro 14.c Distribución de Población y Proyectos en Montevideo en el año 2014, según Modalidad y Perfil</a:t>
            </a:r>
          </a:p>
        </p:txBody>
      </p:sp>
      <p:pic>
        <p:nvPicPr>
          <p:cNvPr id="24579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28775"/>
          <a:ext cx="8229600" cy="470852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416721"/>
                <a:gridCol w="1328452"/>
                <a:gridCol w="1328452"/>
                <a:gridCol w="1155974"/>
              </a:tblGrid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646</a:t>
                      </a:r>
                    </a:p>
                  </a:txBody>
                  <a:tcPr marL="9524" marR="9524" marT="9525" marB="0" anchor="b"/>
                </a:tc>
                <a:tc rowSpan="7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276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5.488</a:t>
                      </a:r>
                    </a:p>
                  </a:txBody>
                  <a:tcPr marL="9524" marR="9524" marT="9525" marB="0" anchor="b"/>
                </a:tc>
                <a:tc rowSpan="1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1.135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Completo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Ingreso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1.061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Madres Adolescentes y adolescentes embarazadas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Situacion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de Calle de Tiempo Completo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Niños de 0 a 7 años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305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1.111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Régimen de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Semi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-Libertad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0474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44.283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740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719138"/>
          </a:xfrm>
        </p:spPr>
        <p:txBody>
          <a:bodyPr/>
          <a:lstStyle/>
          <a:p>
            <a:r>
              <a:rPr lang="es-ES" sz="2500" smtClean="0"/>
              <a:t>Cuadro 15. Distribución de Población y Proyectos en Paysandú en el año 2014, según Modalidad y Perfil</a:t>
            </a:r>
          </a:p>
        </p:txBody>
      </p:sp>
      <p:pic>
        <p:nvPicPr>
          <p:cNvPr id="25603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628775"/>
          <a:ext cx="8229600" cy="47529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144772"/>
                <a:gridCol w="1378720"/>
                <a:gridCol w="1378720"/>
                <a:gridCol w="1327387"/>
              </a:tblGrid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Paysandú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189</a:t>
                      </a:r>
                    </a:p>
                  </a:txBody>
                  <a:tcPr marL="9525" marR="9525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5.805</a:t>
                      </a:r>
                    </a:p>
                  </a:txBody>
                  <a:tcPr marL="9525" marR="9525" marT="9525" marB="0" anchor="b"/>
                </a:tc>
                <a:tc rowSpan="7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4.476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225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6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6.315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>
          <a:xfrm>
            <a:off x="457200" y="908050"/>
            <a:ext cx="8229600" cy="720725"/>
          </a:xfrm>
        </p:spPr>
        <p:txBody>
          <a:bodyPr/>
          <a:lstStyle/>
          <a:p>
            <a:r>
              <a:rPr lang="es-ES" sz="2500" smtClean="0"/>
              <a:t>Cuadro 16. Distribución de Población y Proyectos en Río Negro en el año 2014, según Modalidad y Perfil</a:t>
            </a:r>
          </a:p>
        </p:txBody>
      </p:sp>
      <p:pic>
        <p:nvPicPr>
          <p:cNvPr id="26627" name="6 Imagen" descr="logo inau blanc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23850" y="1760538"/>
          <a:ext cx="8229600" cy="42608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528392"/>
                <a:gridCol w="1728192"/>
                <a:gridCol w="1512168"/>
                <a:gridCol w="1460847"/>
              </a:tblGrid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Río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Negro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148</a:t>
                      </a:r>
                    </a:p>
                  </a:txBody>
                  <a:tcPr marL="9525" marR="9525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2.283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88.6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1.951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91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2.577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323850" y="6021388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792162"/>
          </a:xfrm>
        </p:spPr>
        <p:txBody>
          <a:bodyPr/>
          <a:lstStyle/>
          <a:p>
            <a:r>
              <a:rPr lang="es-ES" sz="2500" smtClean="0"/>
              <a:t>Cuadro 17. Distribución de Población y Proyectos en Rivera en el año 2014, según Modalidad y Perfil</a:t>
            </a:r>
          </a:p>
        </p:txBody>
      </p:sp>
      <p:pic>
        <p:nvPicPr>
          <p:cNvPr id="27651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700213"/>
          <a:ext cx="8229600" cy="468153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600400"/>
                <a:gridCol w="1656184"/>
                <a:gridCol w="1584176"/>
                <a:gridCol w="1388841"/>
              </a:tblGrid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384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7.7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4.480</a:t>
                      </a:r>
                    </a:p>
                  </a:txBody>
                  <a:tcPr marL="9525" marR="9525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89.9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3.291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0.4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101</a:t>
                      </a:r>
                    </a:p>
                  </a:txBody>
                  <a:tcPr marL="9525" marR="9525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4.986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r>
              <a:rPr lang="es-ES" sz="2500" smtClean="0"/>
              <a:t>Cuadro 18. Distribución de Población y Proyectos en Rocha en el año 2014, según Modalidad y Perfil</a:t>
            </a:r>
          </a:p>
        </p:txBody>
      </p:sp>
      <p:pic>
        <p:nvPicPr>
          <p:cNvPr id="28675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28775"/>
          <a:ext cx="8229600" cy="46799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54760"/>
                <a:gridCol w="1584176"/>
                <a:gridCol w="1440160"/>
                <a:gridCol w="1450505"/>
              </a:tblGrid>
              <a:tr h="4239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233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7.1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2.913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89.4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2.413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266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0.7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9524" marR="9524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lvl="0"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Privación de Libertad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503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3.261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r>
              <a:rPr lang="es-ES" sz="2500" smtClean="0"/>
              <a:t>Cuadro 19. Distribución de Población y Proyectos en Salto en el año 2014, según Modalidad y Perfil</a:t>
            </a:r>
          </a:p>
        </p:txBody>
      </p:sp>
      <p:pic>
        <p:nvPicPr>
          <p:cNvPr id="29699" name="6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1692275"/>
          <a:ext cx="8229600" cy="46164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032448"/>
                <a:gridCol w="1512168"/>
                <a:gridCol w="1296144"/>
                <a:gridCol w="1388841"/>
              </a:tblGrid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Salto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429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5.593</a:t>
                      </a: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4.234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463</a:t>
                      </a:r>
                    </a:p>
                  </a:txBody>
                  <a:tcPr marL="9525" marR="9525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6 Marcador de pie de página"/>
          <p:cNvSpPr txBox="1">
            <a:spLocks/>
          </p:cNvSpPr>
          <p:nvPr/>
        </p:nvSpPr>
        <p:spPr>
          <a:xfrm>
            <a:off x="468313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792163"/>
          </a:xfrm>
        </p:spPr>
        <p:txBody>
          <a:bodyPr/>
          <a:lstStyle/>
          <a:p>
            <a:r>
              <a:rPr lang="es-ES" sz="2500" smtClean="0"/>
              <a:t>Cuadro 20. Distribución de Población y Proyectos en San José en el año 2014, según Modalidad y Perfil</a:t>
            </a:r>
          </a:p>
        </p:txBody>
      </p:sp>
      <p:pic>
        <p:nvPicPr>
          <p:cNvPr id="30723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700213"/>
          <a:ext cx="8229600" cy="460851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388537"/>
                <a:gridCol w="1277441"/>
                <a:gridCol w="1277441"/>
                <a:gridCol w="1286180"/>
              </a:tblGrid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San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José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</a:t>
                      </a:r>
                    </a:p>
                  </a:txBody>
                  <a:tcPr marL="9525" marR="9525" marT="9525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3.835</a:t>
                      </a: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2.313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381750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719138"/>
          </a:xfrm>
        </p:spPr>
        <p:txBody>
          <a:bodyPr/>
          <a:lstStyle/>
          <a:p>
            <a:r>
              <a:rPr lang="es-ES" sz="2500" smtClean="0"/>
              <a:t>Cuadro 21. Distribución de Población y Proyectos en Soriano en el año 2014, según Modalidad y Perfil</a:t>
            </a:r>
          </a:p>
        </p:txBody>
      </p:sp>
      <p:pic>
        <p:nvPicPr>
          <p:cNvPr id="31747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557338"/>
          <a:ext cx="8229600" cy="482758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605068"/>
                <a:gridCol w="1225671"/>
                <a:gridCol w="1225671"/>
                <a:gridCol w="1173191"/>
              </a:tblGrid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Soriano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801</a:t>
                      </a:r>
                    </a:p>
                  </a:txBody>
                  <a:tcPr marL="9525" marR="9525" marT="9525" marB="0" anchor="b"/>
                </a:tc>
                <a:tc rowSpan="8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211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3.092</a:t>
                      </a:r>
                    </a:p>
                  </a:txBody>
                  <a:tcPr marL="9525" marR="9525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2.027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09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Ingreso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906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395288" y="6453188"/>
            <a:ext cx="3816350" cy="21590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>
          <a:xfrm>
            <a:off x="468313" y="776288"/>
            <a:ext cx="8229600" cy="781050"/>
          </a:xfrm>
        </p:spPr>
        <p:txBody>
          <a:bodyPr/>
          <a:lstStyle/>
          <a:p>
            <a:r>
              <a:rPr lang="es-ES" sz="2500" smtClean="0"/>
              <a:t>Cuadro 22. Distribución de Población y Proyectos en Tacuarembó en el año 2014, según Modalidad y Perfil</a:t>
            </a:r>
          </a:p>
        </p:txBody>
      </p:sp>
      <p:pic>
        <p:nvPicPr>
          <p:cNvPr id="32771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28775"/>
          <a:ext cx="8229600" cy="46799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394720"/>
                <a:gridCol w="1512168"/>
                <a:gridCol w="1872208"/>
                <a:gridCol w="1450504"/>
              </a:tblGrid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267</a:t>
                      </a:r>
                    </a:p>
                  </a:txBody>
                  <a:tcPr marL="9524" marR="9524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3.249</a:t>
                      </a:r>
                    </a:p>
                  </a:txBody>
                  <a:tcPr marL="9524" marR="9524" marT="9525" marB="0" anchor="b"/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88.8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2.707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0.6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120</a:t>
                      </a:r>
                    </a:p>
                  </a:txBody>
                  <a:tcPr marL="9524" marR="9524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120</a:t>
                      </a:r>
                    </a:p>
                  </a:txBody>
                  <a:tcPr marL="9524" marR="9524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4" marR="9524" marT="9525" marB="0" anchor="b"/>
                </a:tc>
              </a:tr>
              <a:tr h="275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3.660</a:t>
                      </a: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4" marR="9524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4" marR="9524" marT="9525" marB="0" anchor="b"/>
                </a:tc>
              </a:tr>
            </a:tbl>
          </a:graphicData>
        </a:graphic>
      </p:graphicFrame>
      <p:sp>
        <p:nvSpPr>
          <p:cNvPr id="9" name="6 Marcador de pie de página"/>
          <p:cNvSpPr txBox="1">
            <a:spLocks/>
          </p:cNvSpPr>
          <p:nvPr/>
        </p:nvSpPr>
        <p:spPr>
          <a:xfrm>
            <a:off x="468313" y="6308725"/>
            <a:ext cx="3816350" cy="288925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>
          <a:xfrm>
            <a:off x="457200" y="850900"/>
            <a:ext cx="8229600" cy="706438"/>
          </a:xfrm>
        </p:spPr>
        <p:txBody>
          <a:bodyPr/>
          <a:lstStyle/>
          <a:p>
            <a:r>
              <a:rPr lang="es-ES" sz="2500" smtClean="0"/>
              <a:t>Cuadro 23. Distribución de Población y Proyectos en Treinta y Tres en el año 2014, según Modalidad y Perfil</a:t>
            </a:r>
          </a:p>
        </p:txBody>
      </p:sp>
      <p:pic>
        <p:nvPicPr>
          <p:cNvPr id="33795" name="5 Imagen" descr="logo inau bl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7700" y="6308725"/>
            <a:ext cx="774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1628775"/>
          <a:ext cx="8135937" cy="476250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746714"/>
                <a:gridCol w="2117652"/>
                <a:gridCol w="1384109"/>
                <a:gridCol w="1888429"/>
              </a:tblGrid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Treinta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y Tres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2.208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87.3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1.730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249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  <a:tc rowSpan="5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703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3703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</a:p>
                  </a:txBody>
                  <a:tcPr marL="9525" marR="9525" marT="9525" marB="0" anchor="b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59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 txBox="1">
            <a:spLocks/>
          </p:cNvSpPr>
          <p:nvPr/>
        </p:nvSpPr>
        <p:spPr>
          <a:xfrm>
            <a:off x="468313" y="6381750"/>
            <a:ext cx="3816350" cy="287338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defRPr/>
            </a:pPr>
            <a:r>
              <a:rPr lang="es-ES" sz="1000" dirty="0">
                <a:solidFill>
                  <a:schemeClr val="tx2">
                    <a:shade val="90000"/>
                  </a:schemeClr>
                </a:solidFill>
                <a:cs typeface="+mn-cs"/>
              </a:rPr>
              <a:t>Fuente: Sistema de Información  Para la Infancia  (S.I.P.I. )</a:t>
            </a:r>
            <a:endParaRPr lang="es-ES" sz="1000" dirty="0">
              <a:solidFill>
                <a:schemeClr val="tx2">
                  <a:shade val="9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2280</TotalTime>
  <Words>4293</Words>
  <Application>Microsoft Office PowerPoint</Application>
  <PresentationFormat>Presentación en pantalla (4:3)</PresentationFormat>
  <Paragraphs>1724</Paragraphs>
  <Slides>29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Constantia</vt:lpstr>
      <vt:lpstr>Wingdings 2</vt:lpstr>
      <vt:lpstr>Bookman Old Style</vt:lpstr>
      <vt:lpstr>Flujo</vt:lpstr>
      <vt:lpstr>INAU en Cifras 2014</vt:lpstr>
      <vt:lpstr>Introducción</vt:lpstr>
      <vt:lpstr>Cuadro 1. Niños, Niñas y Adolescentes atendidos en la Institución por Edad, según Sexo</vt:lpstr>
      <vt:lpstr>Diapositiva 4</vt:lpstr>
      <vt:lpstr>Cuadro 2. Niños, Niñas y Adolescentes atendidos según Departamento</vt:lpstr>
      <vt:lpstr>Diapositiva 6</vt:lpstr>
      <vt:lpstr>Cuadro 4. Niños, Niñas y Adolescentes atendidos por Edad, según Modalidad y Sexo</vt:lpstr>
      <vt:lpstr>Diapositiva 8</vt:lpstr>
      <vt:lpstr>Cuadro 5. Distribución de Población y Proyectos en Artigas en el año 2014, según Modalidad y Perfil </vt:lpstr>
      <vt:lpstr>Cuadro 6. Distribución de Población y Proyectos en Canelones en el año 2014, según Modalidad y Perfil</vt:lpstr>
      <vt:lpstr>Cuadro 7. Distribución de Población y Proyectos en Cerro Largo en el año 2014, según Modalidad y Perfil</vt:lpstr>
      <vt:lpstr>Cuadro 8. Distribución de Población y Proyectos en Colonia en el año 2014, según Modalidad y Perfil</vt:lpstr>
      <vt:lpstr>Cuadro 9. Distribución de Población y Proyectos en Durazno en el año 2014, según Modalidad y Perfil</vt:lpstr>
      <vt:lpstr>Cuadro 10. Distribución de Población y Proyectos en Flores en el año 2014, según Modalidad y Perfil </vt:lpstr>
      <vt:lpstr>Cuadro 11. Distribución de Población y Proyectos en Florida en el año 2014, según Modalidad y Perfil</vt:lpstr>
      <vt:lpstr>Cuadro 12. Distribución de Población y Proyectos en Lavalleja en el año 2014, según Modalidad y Perfil</vt:lpstr>
      <vt:lpstr>Cuadro 13. Distribución de Población y Proyectos en Maldonado en el año 2014, según Modalidad y Perfil</vt:lpstr>
      <vt:lpstr>Cuadro 14.a Distribución de Población y Proyectos en Montevideo en el año 2014, según Modalidad y Perfil</vt:lpstr>
      <vt:lpstr>Cuadro 14.b Distribución de Población y Proyectos en Montevideo en el año 2014, según Modalidad y Perfil</vt:lpstr>
      <vt:lpstr>Cuadro 14.c Distribución de Población y Proyectos en Montevideo en el año 2014, según Modalidad y Perfil</vt:lpstr>
      <vt:lpstr>Cuadro 15. Distribución de Población y Proyectos en Paysandú en el año 2014, según Modalidad y Perfil</vt:lpstr>
      <vt:lpstr>Cuadro 16. Distribución de Población y Proyectos en Río Negro en el año 2014, según Modalidad y Perfil</vt:lpstr>
      <vt:lpstr>Cuadro 17. Distribución de Población y Proyectos en Rivera en el año 2014, según Modalidad y Perfil</vt:lpstr>
      <vt:lpstr>Cuadro 18. Distribución de Población y Proyectos en Rocha en el año 2014, según Modalidad y Perfil</vt:lpstr>
      <vt:lpstr>Cuadro 19. Distribución de Población y Proyectos en Salto en el año 2014, según Modalidad y Perfil</vt:lpstr>
      <vt:lpstr>Cuadro 20. Distribución de Población y Proyectos en San José en el año 2014, según Modalidad y Perfil</vt:lpstr>
      <vt:lpstr>Cuadro 21. Distribución de Población y Proyectos en Soriano en el año 2014, según Modalidad y Perfil</vt:lpstr>
      <vt:lpstr>Cuadro 22. Distribución de Población y Proyectos en Tacuarembó en el año 2014, según Modalidad y Perfil</vt:lpstr>
      <vt:lpstr>Cuadro 23. Distribución de Población y Proyectos en Treinta y Tres en el año 2014, según Modalidad y Perfil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vpereyra</dc:creator>
  <cp:lastModifiedBy>Usuario</cp:lastModifiedBy>
  <cp:revision>251</cp:revision>
  <dcterms:created xsi:type="dcterms:W3CDTF">2014-03-27T17:52:54Z</dcterms:created>
  <dcterms:modified xsi:type="dcterms:W3CDTF">2015-08-14T12:56:46Z</dcterms:modified>
</cp:coreProperties>
</file>